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7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82" r:id="rId15"/>
    <p:sldId id="267" r:id="rId16"/>
    <p:sldId id="269" r:id="rId17"/>
    <p:sldId id="283" r:id="rId18"/>
    <p:sldId id="286" r:id="rId19"/>
    <p:sldId id="287" r:id="rId20"/>
    <p:sldId id="288" r:id="rId21"/>
    <p:sldId id="289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jpeg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20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1.jpeg"/><Relationship Id="rId1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>
                <a:solidFill>
                  <a:srgbClr val="FF0000"/>
                </a:solidFill>
              </a:rPr>
              <a:t>德国瑞沃特产品介绍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9d935599d075b58eedfa7e02f74ab6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75" y="18415"/>
            <a:ext cx="3610610" cy="3116580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508000"/>
          </a:effectLst>
        </p:spPr>
      </p:pic>
      <p:pic>
        <p:nvPicPr>
          <p:cNvPr id="5" name="图片 4" descr="1c910bf07e7b034034d5576346925b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2690" y="18415"/>
            <a:ext cx="3348355" cy="3353435"/>
          </a:xfrm>
          <a:prstGeom prst="rect">
            <a:avLst/>
          </a:prstGeom>
          <a:effectLst>
            <a:softEdge rad="596900"/>
          </a:effectLst>
        </p:spPr>
      </p:pic>
      <p:sp>
        <p:nvSpPr>
          <p:cNvPr id="6" name="文本框 5"/>
          <p:cNvSpPr txBox="1"/>
          <p:nvPr/>
        </p:nvSpPr>
        <p:spPr>
          <a:xfrm>
            <a:off x="3747135" y="274320"/>
            <a:ext cx="5062855" cy="3553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肠炎净注射液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主要成分：恩诺沙星、加替沙星等。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功能主治：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止泻止痢、清除肠道内毒素、抗菌消炎。主治由细菌、病毒、密螺旋体、寄生虫等感染以及饲料霉变中毒、饲养管理不当等因素引起的泄泻、痢疾、肠炎；其他不明原因引起犬猫的拉稀腹泻病症。</a:t>
            </a:r>
            <a:endParaRPr lang="zh-CN" altLang="en-US"/>
          </a:p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65125" y="3804285"/>
            <a:ext cx="2096135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用法用量：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肌肉或皮下注射；犬每公斤体重</a:t>
            </a:r>
            <a:r>
              <a:rPr lang="en-US" altLang="zh-CN"/>
              <a:t>0.1-0.2ml</a:t>
            </a:r>
            <a:r>
              <a:rPr lang="zh-CN" altLang="en-US"/>
              <a:t>，每天</a:t>
            </a:r>
            <a:r>
              <a:rPr lang="en-US" altLang="zh-CN"/>
              <a:t>1</a:t>
            </a:r>
            <a:r>
              <a:rPr lang="zh-CN" altLang="en-US"/>
              <a:t>次，连用</a:t>
            </a:r>
            <a:r>
              <a:rPr lang="en-US" altLang="zh-CN"/>
              <a:t>3-5</a:t>
            </a:r>
            <a:r>
              <a:rPr lang="zh-CN" altLang="en-US"/>
              <a:t>天。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321685" y="3883660"/>
            <a:ext cx="5497830" cy="1753235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spPr>
        <p:txBody>
          <a:bodyPr wrap="square" rtlCol="0">
            <a:spAutoFit/>
          </a:bodyPr>
          <a:p>
            <a:r>
              <a:rPr lang="zh-CN" altLang="en-US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犬瘟，细小，冠状，肝炎，胰腺炎，肠炎，中毒病，寄生虫腹泻，猫瘟等引起的肠道疾病。</a:t>
            </a:r>
            <a:endParaRPr lang="zh-CN" altLang="en-US" b="1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b="1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    临床上与</a:t>
            </a:r>
            <a:r>
              <a:rPr lang="en-US" altLang="zh-CN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犬猫一号</a:t>
            </a:r>
            <a:r>
              <a:rPr lang="en-US" altLang="zh-CN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搭配使用效果更佳！</a:t>
            </a:r>
            <a:endParaRPr lang="zh-CN" altLang="en-US" b="1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b="1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    也适用于</a:t>
            </a:r>
            <a:r>
              <a:rPr lang="en-US" altLang="zh-CN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周龄以上，</a:t>
            </a:r>
            <a:r>
              <a:rPr lang="en-US" altLang="zh-CN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8</a:t>
            </a:r>
            <a:r>
              <a:rPr lang="zh-CN" altLang="en-US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周龄以下的犬猫</a:t>
            </a:r>
            <a:r>
              <a:rPr lang="en-US" altLang="zh-CN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.</a:t>
            </a:r>
            <a:endParaRPr lang="en-US" altLang="zh-CN" b="1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660255" y="3952875"/>
            <a:ext cx="23234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zh-CN" altLang="en-US"/>
              <a:t>包装规格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2ml/</a:t>
            </a:r>
            <a:r>
              <a:rPr lang="zh-CN" altLang="en-US"/>
              <a:t>瓶</a:t>
            </a:r>
            <a:r>
              <a:rPr lang="zh-CN" altLang="en-US">
                <a:latin typeface="Arial" panose="020B0604020202020204" pitchFamily="34" charset="0"/>
              </a:rPr>
              <a:t>×</a:t>
            </a:r>
            <a:r>
              <a:rPr lang="en-US" altLang="zh-CN">
                <a:latin typeface="Arial" panose="020B0604020202020204" pitchFamily="34" charset="0"/>
              </a:rPr>
              <a:t>10</a:t>
            </a:r>
            <a:r>
              <a:rPr lang="zh-CN" altLang="en-US">
                <a:latin typeface="Arial" panose="020B0604020202020204" pitchFamily="34" charset="0"/>
              </a:rPr>
              <a:t>瓶</a:t>
            </a:r>
            <a:r>
              <a:rPr lang="en-US" altLang="zh-CN">
                <a:latin typeface="Arial" panose="020B0604020202020204" pitchFamily="34" charset="0"/>
              </a:rPr>
              <a:t>/</a:t>
            </a:r>
            <a:r>
              <a:rPr lang="zh-CN" altLang="en-US">
                <a:latin typeface="Arial" panose="020B0604020202020204" pitchFamily="34" charset="0"/>
              </a:rPr>
              <a:t>盒</a:t>
            </a:r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ff95909ea717019f2fccaf4e61caca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7145" y="6985"/>
            <a:ext cx="3732530" cy="3318510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279400"/>
          </a:effectLst>
        </p:spPr>
      </p:pic>
      <p:pic>
        <p:nvPicPr>
          <p:cNvPr id="5" name="图片 4" descr="1c910bf07e7b034034d5576346925b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8570" y="6985"/>
            <a:ext cx="3313430" cy="3319145"/>
          </a:xfrm>
          <a:prstGeom prst="rect">
            <a:avLst/>
          </a:prstGeom>
          <a:effectLst>
            <a:softEdge rad="520700"/>
          </a:effectLst>
        </p:spPr>
      </p:pic>
      <p:sp>
        <p:nvSpPr>
          <p:cNvPr id="6" name="文本框 5"/>
          <p:cNvSpPr txBox="1"/>
          <p:nvPr/>
        </p:nvSpPr>
        <p:spPr>
          <a:xfrm>
            <a:off x="3724910" y="283845"/>
            <a:ext cx="462724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zh-CN" altLang="en-US"/>
              <a:t>瑞凝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主要成分：酚磺乙胺、甲萘酯、凝血因子。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功能主治：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用于各种出血，如外伤出血，内脏出血，消化道出血，鼻出血及手术后出血等；也可用于手术后出血。</a:t>
            </a:r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790575" y="3794125"/>
            <a:ext cx="180911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用法用量</a:t>
            </a:r>
            <a:endParaRPr lang="zh-CN" altLang="en-US"/>
          </a:p>
          <a:p>
            <a:r>
              <a:rPr lang="zh-CN" altLang="en-US"/>
              <a:t>皮下或肌肉注射；一次量犬猫按</a:t>
            </a:r>
            <a:r>
              <a:rPr lang="en-US" altLang="zh-CN"/>
              <a:t>0.2ml/KG</a:t>
            </a:r>
            <a:r>
              <a:rPr lang="zh-CN" altLang="en-US"/>
              <a:t>体重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608070" y="2943860"/>
            <a:ext cx="5270500" cy="3830955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>
                <a:solidFill>
                  <a:schemeClr val="tx1"/>
                </a:solidFill>
              </a:rPr>
              <a:t>产品特点：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>
                <a:solidFill>
                  <a:schemeClr val="tx1"/>
                </a:solidFill>
              </a:rPr>
              <a:t>1</a:t>
            </a:r>
            <a:r>
              <a:rPr lang="zh-CN" altLang="en-US">
                <a:solidFill>
                  <a:schemeClr val="tx1"/>
                </a:solidFill>
              </a:rPr>
              <a:t>、本品可以促进血小板活性物质的释放，增强血小板的粘附性与聚集性，缩短凝血时间，从而产生止血作用。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>
                <a:solidFill>
                  <a:schemeClr val="tx1"/>
                </a:solidFill>
              </a:rPr>
              <a:t>2</a:t>
            </a:r>
            <a:r>
              <a:rPr lang="zh-CN" altLang="en-US">
                <a:solidFill>
                  <a:schemeClr val="tx1"/>
                </a:solidFill>
              </a:rPr>
              <a:t>、本品可以降低毛细血管的通透性并增强毛细血管的抵抗力。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>
                <a:solidFill>
                  <a:schemeClr val="tx1"/>
                </a:solidFill>
              </a:rPr>
              <a:t>3</a:t>
            </a:r>
            <a:r>
              <a:rPr lang="zh-CN" altLang="en-US">
                <a:solidFill>
                  <a:schemeClr val="tx1"/>
                </a:solidFill>
              </a:rPr>
              <a:t>、抑制纤维酶原激活物，使纤维酶原不能激活为纤维酶，从而达到抑制纤维蛋白溶解，产生止血作用。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462135" y="4100830"/>
            <a:ext cx="19577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包装规格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>
                <a:sym typeface="+mn-ea"/>
              </a:rPr>
              <a:t>2ml/</a:t>
            </a:r>
            <a:r>
              <a:rPr lang="zh-CN" altLang="en-US">
                <a:sym typeface="+mn-ea"/>
              </a:rPr>
              <a:t>瓶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×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10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瓶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/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盒</a:t>
            </a:r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baa758098f8f91317c13df38a68e3e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795" y="-3175"/>
            <a:ext cx="3949700" cy="329247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317500"/>
          </a:effectLst>
        </p:spPr>
      </p:pic>
      <p:pic>
        <p:nvPicPr>
          <p:cNvPr id="5" name="图片 4" descr="1c910bf07e7b034034d5576346925b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5390" y="-3175"/>
            <a:ext cx="3355975" cy="3361055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6" name="文本框 5"/>
          <p:cNvSpPr txBox="1"/>
          <p:nvPr/>
        </p:nvSpPr>
        <p:spPr>
          <a:xfrm>
            <a:off x="3830955" y="314325"/>
            <a:ext cx="4933315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zh-CN" altLang="en-US"/>
              <a:t>呋塞米注射液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主要成分：呋塞米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功能主治：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1</a:t>
            </a:r>
            <a:r>
              <a:rPr lang="zh-CN" altLang="en-US"/>
              <a:t>、用于治疗各种原因引起的全身水肿，加速毒物的排泄，也可用于预防急性肾功能的衰竭。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74040" y="3444240"/>
            <a:ext cx="25006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用法用量：</a:t>
            </a:r>
            <a:endParaRPr lang="zh-CN" altLang="en-US"/>
          </a:p>
          <a:p>
            <a:r>
              <a:rPr lang="zh-CN" altLang="en-US"/>
              <a:t>肌肉、皮下注射；一次量，每公斤体重犬猫</a:t>
            </a:r>
            <a:r>
              <a:rPr lang="en-US" altLang="zh-CN"/>
              <a:t>0.1-0.2ml.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3074670" y="2990215"/>
            <a:ext cx="7149465" cy="3830955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zh-CN" altLang="en-US"/>
              <a:t>药物间的相互作用</a:t>
            </a:r>
            <a:endParaRPr lang="en-US" altLang="zh-CN"/>
          </a:p>
          <a:p>
            <a:pPr fontAlgn="auto">
              <a:lnSpc>
                <a:spcPct val="150000"/>
              </a:lnSpc>
            </a:pPr>
            <a:r>
              <a:rPr lang="en-US" altLang="zh-CN"/>
              <a:t>(1)</a:t>
            </a:r>
            <a:r>
              <a:rPr lang="zh-CN" altLang="en-US"/>
              <a:t>与氨基糖苷类抗生素（链霉素，庆大霉素，卡那霉素，核糖霉素，妥布霉素，阿米卡星，奈替米星，依替米星，小诺米星，异帕米星，大观霉素，巴龙霉素等等）同时应用可增加后者的肾毒性和耳毒性。(2)呋塞米可增强琥珀胆碱（肌肉松弛剂，被用于全身麻醉及破伤风）的作用。(3)糖皮质激素类药物可降低其利尿效果，并增加电解质紊乱尤其是低血钾症发生机会，从而可能增加洋地黄的毒性。(4)本品能与阿司匹林竞争肾的排泄部位，延长其作用。（5)与其他利尿药同时应用，可增强其利尿作用。（6)与茶碱合用可增强利尿作用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0663555" y="4664710"/>
            <a:ext cx="137477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包装规格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>
                <a:sym typeface="+mn-ea"/>
              </a:rPr>
              <a:t>2ml/</a:t>
            </a:r>
            <a:r>
              <a:rPr lang="zh-CN" altLang="en-US">
                <a:sym typeface="+mn-ea"/>
              </a:rPr>
              <a:t>瓶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×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10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瓶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/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盒</a:t>
            </a:r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5910250073253483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5" y="1082040"/>
            <a:ext cx="5168265" cy="5168265"/>
          </a:xfrm>
          <a:prstGeom prst="rect">
            <a:avLst/>
          </a:prstGeom>
        </p:spPr>
      </p:pic>
      <p:sp>
        <p:nvSpPr>
          <p:cNvPr id="5" name="左箭头标注 4"/>
          <p:cNvSpPr/>
          <p:nvPr/>
        </p:nvSpPr>
        <p:spPr>
          <a:xfrm>
            <a:off x="4123055" y="17780"/>
            <a:ext cx="4073525" cy="6822440"/>
          </a:xfrm>
          <a:prstGeom prst="leftArrowCallou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556250" y="17145"/>
            <a:ext cx="2630805" cy="673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300000"/>
              </a:lnSpc>
            </a:pPr>
            <a:r>
              <a:rPr lang="zh-CN" altLang="en-US" sz="3600"/>
              <a:t>真菌消</a:t>
            </a:r>
            <a:endParaRPr lang="zh-CN" altLang="en-US" sz="3600"/>
          </a:p>
          <a:p>
            <a:pPr>
              <a:lnSpc>
                <a:spcPct val="300000"/>
              </a:lnSpc>
            </a:pPr>
            <a:r>
              <a:rPr lang="zh-CN" altLang="en-US" sz="3600"/>
              <a:t>真螨净</a:t>
            </a:r>
            <a:endParaRPr lang="zh-CN" altLang="en-US" sz="3600"/>
          </a:p>
          <a:p>
            <a:pPr>
              <a:lnSpc>
                <a:spcPct val="300000"/>
              </a:lnSpc>
            </a:pPr>
            <a:r>
              <a:rPr lang="zh-CN" altLang="en-US" sz="3600"/>
              <a:t>寄生虫杀星</a:t>
            </a:r>
            <a:endParaRPr lang="zh-CN" altLang="en-US" sz="3600"/>
          </a:p>
          <a:p>
            <a:pPr>
              <a:lnSpc>
                <a:spcPct val="300000"/>
              </a:lnSpc>
            </a:pPr>
            <a:r>
              <a:rPr lang="zh-CN" altLang="en-US" sz="3600"/>
              <a:t>除螨净</a:t>
            </a:r>
            <a:endParaRPr lang="zh-CN" altLang="en-US" sz="3600"/>
          </a:p>
        </p:txBody>
      </p:sp>
      <p:pic>
        <p:nvPicPr>
          <p:cNvPr id="7" name="图片 6" descr="bd254d4876a7cb8664f47b90aa7b2078_xAhqWYsGU8bGPM8f9oqM8m82fX9iMnkh9gVhDcp0HBnoM1536031514301compressfla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885" y="3381375"/>
            <a:ext cx="4320540" cy="2868930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4029056c6091707cbfe556213247ac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9685" y="-5715"/>
            <a:ext cx="3295650" cy="3416300"/>
          </a:xfrm>
          <a:prstGeom prst="rect">
            <a:avLst/>
          </a:prstGeom>
          <a:ln>
            <a:solidFill>
              <a:schemeClr val="tx1"/>
            </a:solidFill>
          </a:ln>
          <a:effectLst>
            <a:reflection blurRad="6350" stA="50000" endA="295" endPos="92000" dist="101600" dir="5400000" sy="-100000" algn="bl" rotWithShape="0"/>
            <a:softEdge rad="317500"/>
          </a:effectLst>
        </p:spPr>
      </p:pic>
      <p:pic>
        <p:nvPicPr>
          <p:cNvPr id="5" name="图片 4" descr="2591025007325348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1240" y="-5715"/>
            <a:ext cx="3550920" cy="3550920"/>
          </a:xfrm>
          <a:prstGeom prst="rect">
            <a:avLst/>
          </a:prstGeom>
          <a:effectLst>
            <a:softEdge rad="317500"/>
          </a:effectLst>
          <a:scene3d>
            <a:camera prst="obliqueBottomLeft"/>
            <a:lightRig rig="threePt" dir="t"/>
          </a:scene3d>
        </p:spPr>
      </p:pic>
      <p:sp>
        <p:nvSpPr>
          <p:cNvPr id="6" name="文本框 5"/>
          <p:cNvSpPr txBox="1"/>
          <p:nvPr/>
        </p:nvSpPr>
        <p:spPr>
          <a:xfrm>
            <a:off x="3440430" y="291465"/>
            <a:ext cx="594741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zh-CN" altLang="en-US"/>
              <a:t>真菌消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主要成分：特比萘芬、盐酸林可霉素、布替萘芬、盐酸达克罗宁。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功能主治：本品主要用于犬猫，治疗大小孢子菌、须毛癣菌、石膏样小孢子菌等真菌引起的真菌性皮肤病；适用于头部、四肢、躯干等部位真菌感染引起的脱毛、瘙痒、红疹、鳞屑、结痂、脓包等皮肤症状，具有有效抑制作用并能修复皮肤功能、改善皮毛亚健康状态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34315" y="3410585"/>
            <a:ext cx="3205480" cy="3276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用法用量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外用</a:t>
            </a:r>
            <a:r>
              <a:rPr lang="zh-CN" altLang="en-US"/>
              <a:t>，对于患有真菌皮肤病的宠物，每天两次，连续用药</a:t>
            </a:r>
            <a:r>
              <a:rPr lang="en-US" altLang="zh-CN"/>
              <a:t>7-14</a:t>
            </a:r>
            <a:r>
              <a:rPr lang="zh-CN" altLang="en-US"/>
              <a:t>天，可视实际情况增加使用频次。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喷洒后轻轻按摩宠物全身，是药液覆盖皮肤和毛发，无需冲洗，自然干燥。（</a:t>
            </a:r>
            <a:r>
              <a:rPr lang="zh-CN" altLang="en-US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避免舔食</a:t>
            </a:r>
            <a:r>
              <a:rPr lang="zh-CN" altLang="en-US"/>
              <a:t>）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535045" y="3790315"/>
            <a:ext cx="5972810" cy="2584450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>
                <a:solidFill>
                  <a:schemeClr val="tx1"/>
                </a:solidFill>
              </a:rPr>
              <a:t>1</a:t>
            </a:r>
            <a:r>
              <a:rPr lang="zh-CN" altLang="en-US">
                <a:solidFill>
                  <a:schemeClr val="tx1"/>
                </a:solidFill>
              </a:rPr>
              <a:t>、本产品为新抗真菌药物特比萘芬和布替萘芬组成的复方制剂，可有效杀灭各种真菌。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>
                <a:solidFill>
                  <a:schemeClr val="tx1"/>
                </a:solidFill>
              </a:rPr>
              <a:t>2</a:t>
            </a:r>
            <a:r>
              <a:rPr lang="zh-CN" altLang="en-US">
                <a:solidFill>
                  <a:schemeClr val="tx1"/>
                </a:solidFill>
              </a:rPr>
              <a:t>、短时间根治杜绝反复感染。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>
                <a:solidFill>
                  <a:schemeClr val="tx1"/>
                </a:solidFill>
              </a:rPr>
              <a:t>3</a:t>
            </a:r>
            <a:r>
              <a:rPr lang="zh-CN" altLang="en-US">
                <a:solidFill>
                  <a:schemeClr val="tx1"/>
                </a:solidFill>
              </a:rPr>
              <a:t>、采用转晶型工艺，产品吸收迅速、疗效持久、使用方便、安全性高。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>
                <a:solidFill>
                  <a:schemeClr val="tx1"/>
                </a:solidFill>
              </a:rPr>
              <a:t>4</a:t>
            </a:r>
            <a:r>
              <a:rPr lang="zh-CN" altLang="en-US">
                <a:solidFill>
                  <a:schemeClr val="tx1"/>
                </a:solidFill>
              </a:rPr>
              <a:t>、铝罐包装，</a:t>
            </a:r>
            <a:r>
              <a:rPr lang="en-US" altLang="zh-CN">
                <a:solidFill>
                  <a:schemeClr val="tx1"/>
                </a:solidFill>
              </a:rPr>
              <a:t>120ml</a:t>
            </a:r>
            <a:r>
              <a:rPr lang="zh-CN" altLang="en-US">
                <a:solidFill>
                  <a:schemeClr val="tx1"/>
                </a:solidFill>
              </a:rPr>
              <a:t>药量，性价比和档次都比较高。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903460" y="4408170"/>
            <a:ext cx="18300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包装规格</a:t>
            </a:r>
            <a:endParaRPr lang="zh-CN" altLang="en-US"/>
          </a:p>
          <a:p>
            <a:r>
              <a:rPr lang="en-US" altLang="zh-CN"/>
              <a:t>120ml/</a:t>
            </a:r>
            <a:r>
              <a:rPr lang="zh-CN" altLang="en-US"/>
              <a:t>瓶</a:t>
            </a:r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1f3e856b44d4741d1012920ab7bf7f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0" y="13970"/>
            <a:ext cx="3869055" cy="386143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317500"/>
          </a:effectLst>
        </p:spPr>
      </p:pic>
      <p:pic>
        <p:nvPicPr>
          <p:cNvPr id="3" name="图片 2" descr="2591025007325348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6915" y="13970"/>
            <a:ext cx="3861435" cy="3861435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4" name="文本框 3"/>
          <p:cNvSpPr txBox="1"/>
          <p:nvPr/>
        </p:nvSpPr>
        <p:spPr>
          <a:xfrm>
            <a:off x="3707130" y="128270"/>
            <a:ext cx="5527675" cy="3412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20000"/>
              </a:lnSpc>
            </a:pPr>
            <a:r>
              <a:rPr lang="zh-CN" altLang="en-US"/>
              <a:t>真螨净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主要成分：狼毒、百部、土槿皮、茶树油、丁香油等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功能主治：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en-US" altLang="zh-CN"/>
              <a:t>杀螨抗菌，护肤止痒，疗效独特。治疗和预防犬蠕形螨，疥螨，耳螨以及真菌皮肤病，真菌、细菌感染，消炎止痒；可用于真菌、细菌，螨虫等感染引起的犬皮肤瘙痒、脱毛、脓胞、红疹等。适用于马拉色菌、毛癣菌、小孢子菌、念珠菌等真菌性疾病，以及金黄色葡萄球菌、假单胞菌所致皮肤感染。同时对螨虫等也有很好的抑杀和预防效果。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384810" y="4083050"/>
            <a:ext cx="3025775" cy="18897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30000"/>
              </a:lnSpc>
            </a:pPr>
            <a:r>
              <a:rPr lang="zh-CN" altLang="en-US"/>
              <a:t>用法用量</a:t>
            </a:r>
            <a:endParaRPr lang="zh-CN" altLang="en-US"/>
          </a:p>
          <a:p>
            <a:pPr>
              <a:lnSpc>
                <a:spcPct val="130000"/>
              </a:lnSpc>
            </a:pPr>
            <a:r>
              <a:rPr lang="zh-CN" altLang="en-US"/>
              <a:t>外用，均匀喷于皮肤患处，药物喷洒面积应大于病患区域面积。一日1-2次，连续使用7天。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588385" y="3687445"/>
            <a:ext cx="5646420" cy="3136900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</p:spPr>
        <p:txBody>
          <a:bodyPr wrap="square" rtlCol="0">
            <a:spAutoFit/>
          </a:bodyPr>
          <a:p>
            <a:pPr>
              <a:lnSpc>
                <a:spcPct val="110000"/>
              </a:lnSpc>
            </a:pPr>
            <a:r>
              <a:rPr lang="en-US" altLang="zh-CN"/>
              <a:t>1</a:t>
            </a:r>
            <a:r>
              <a:rPr lang="zh-CN" altLang="en-US"/>
              <a:t>、针对掉毛、瘙痒有特效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en-US" altLang="zh-CN"/>
              <a:t>2</a:t>
            </a:r>
            <a:r>
              <a:rPr lang="zh-CN" altLang="en-US"/>
              <a:t>、真螨双杀，一药双效。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en-US" altLang="zh-CN"/>
              <a:t>3</a:t>
            </a:r>
            <a:r>
              <a:rPr lang="zh-CN" altLang="en-US"/>
              <a:t>、中药制剂，无毒副作用，孕猫、哺乳猫、幼猫均可使用。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en-US" altLang="zh-CN"/>
              <a:t>4</a:t>
            </a:r>
            <a:r>
              <a:rPr lang="zh-CN" altLang="en-US"/>
              <a:t>、对于比较严重的皮肤病，特别是伴有严重耳螨的猫咪（真螨净</a:t>
            </a:r>
            <a:r>
              <a:rPr lang="en-US" altLang="zh-CN"/>
              <a:t>+</a:t>
            </a:r>
            <a:r>
              <a:rPr lang="zh-CN" altLang="en-US"/>
              <a:t>真螨双效片</a:t>
            </a:r>
            <a:r>
              <a:rPr lang="en-US" altLang="zh-CN"/>
              <a:t>+</a:t>
            </a:r>
            <a:r>
              <a:rPr lang="zh-CN" altLang="en-US"/>
              <a:t>耳净康）一般两周搞定（也可外用泰拉霉素注射液）。</a:t>
            </a:r>
            <a:endParaRPr lang="zh-CN" altLang="en-US"/>
          </a:p>
          <a:p>
            <a:pPr>
              <a:lnSpc>
                <a:spcPct val="110000"/>
              </a:lnSpc>
            </a:pPr>
            <a:r>
              <a:rPr lang="en-US" altLang="zh-CN"/>
              <a:t>5</a:t>
            </a:r>
            <a:r>
              <a:rPr lang="zh-CN" altLang="en-US"/>
              <a:t>、市面上同时针对螨虫和真菌的同款喷剂比较少！（适合宠物店、养殖渠道以及检测手段不是特别健全的医疗门店）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9719310" y="5190490"/>
            <a:ext cx="206692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包装规格</a:t>
            </a:r>
            <a:endParaRPr lang="zh-CN" altLang="en-US"/>
          </a:p>
          <a:p>
            <a:pPr>
              <a:lnSpc>
                <a:spcPct val="200000"/>
              </a:lnSpc>
            </a:pPr>
            <a:r>
              <a:rPr lang="en-US" altLang="zh-CN"/>
              <a:t>120ml/</a:t>
            </a:r>
            <a:r>
              <a:rPr lang="zh-CN" altLang="en-US"/>
              <a:t>瓶</a:t>
            </a:r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f11309fa69573a511f30406125994a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635"/>
            <a:ext cx="3794760" cy="404812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317500"/>
          </a:effectLst>
        </p:spPr>
      </p:pic>
      <p:pic>
        <p:nvPicPr>
          <p:cNvPr id="5" name="图片 4" descr="2591025007325348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8190" y="635"/>
            <a:ext cx="3786505" cy="404749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文本框 1"/>
          <p:cNvSpPr txBox="1"/>
          <p:nvPr/>
        </p:nvSpPr>
        <p:spPr>
          <a:xfrm>
            <a:off x="3677920" y="118110"/>
            <a:ext cx="5527040" cy="18897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30000"/>
              </a:lnSpc>
            </a:pPr>
            <a:r>
              <a:rPr lang="zh-CN" altLang="en-US"/>
              <a:t>寄生虫杀星</a:t>
            </a:r>
            <a:endParaRPr lang="zh-CN" altLang="en-US"/>
          </a:p>
          <a:p>
            <a:pPr>
              <a:lnSpc>
                <a:spcPct val="130000"/>
              </a:lnSpc>
            </a:pPr>
            <a:r>
              <a:rPr lang="zh-CN" altLang="en-US"/>
              <a:t>主要成分：非泼罗尼、甲氧普烯</a:t>
            </a:r>
            <a:endParaRPr lang="zh-CN" altLang="en-US"/>
          </a:p>
          <a:p>
            <a:pPr>
              <a:lnSpc>
                <a:spcPct val="130000"/>
              </a:lnSpc>
            </a:pPr>
            <a:r>
              <a:rPr lang="zh-CN" altLang="en-US"/>
              <a:t>功能主治：</a:t>
            </a:r>
            <a:endParaRPr lang="zh-CN" altLang="en-US"/>
          </a:p>
          <a:p>
            <a:pPr>
              <a:lnSpc>
                <a:spcPct val="130000"/>
              </a:lnSpc>
            </a:pPr>
            <a:r>
              <a:rPr lang="zh-CN" altLang="en-US"/>
              <a:t>用于预防和治疗犬猫体表跳蚤、螨虫、蜱、虱等寄生虫的感染。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87325" y="4043680"/>
            <a:ext cx="3430905" cy="27482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20000"/>
              </a:lnSpc>
            </a:pPr>
            <a:r>
              <a:rPr lang="zh-CN" altLang="en-US"/>
              <a:t>用法用量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喷雾给药，在距离宠物约20cm处，向宠物身体逆毛喷雾同时揉搓被毛，确保毛层部接触药液，被毛无需冲洗自然干燥；勿喷洒于宠物的眼睛内。对不易喷洒到部位，可先将药液喷洒在软布或者纸巾上，再擦拭该部位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846195" y="2501265"/>
            <a:ext cx="5309870" cy="3192780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</p:spPr>
        <p:txBody>
          <a:bodyPr wrap="square" rtlCol="0">
            <a:spAutoFit/>
          </a:bodyPr>
          <a:p>
            <a:pPr algn="ctr">
              <a:lnSpc>
                <a:spcPct val="160000"/>
              </a:lnSpc>
            </a:pPr>
            <a:r>
              <a:rPr lang="zh-CN" altLang="en-US"/>
              <a:t>产品特点</a:t>
            </a:r>
            <a:endParaRPr lang="zh-CN" altLang="en-US"/>
          </a:p>
          <a:p>
            <a:pPr>
              <a:lnSpc>
                <a:spcPct val="160000"/>
              </a:lnSpc>
            </a:pPr>
            <a:r>
              <a:rPr lang="zh-CN" altLang="en-US"/>
              <a:t>（1）驱杀宠物体表和家居环境残留的害虫和虫卵。</a:t>
            </a:r>
            <a:endParaRPr lang="zh-CN" altLang="en-US"/>
          </a:p>
          <a:p>
            <a:pPr>
              <a:lnSpc>
                <a:spcPct val="160000"/>
              </a:lnSpc>
            </a:pPr>
            <a:r>
              <a:rPr lang="zh-CN" altLang="en-US"/>
              <a:t>（2）快速、高效，杀灭效果可持续1个月以上。</a:t>
            </a:r>
            <a:endParaRPr lang="zh-CN" altLang="en-US"/>
          </a:p>
          <a:p>
            <a:pPr>
              <a:lnSpc>
                <a:spcPct val="160000"/>
              </a:lnSpc>
            </a:pPr>
            <a:r>
              <a:rPr lang="zh-CN" altLang="en-US"/>
              <a:t>（3）真正防水，洗澡后等毛发干燥即可使用，之后玩水洗澡也不影响使用。</a:t>
            </a:r>
            <a:endParaRPr lang="zh-CN" altLang="en-US"/>
          </a:p>
          <a:p>
            <a:pPr>
              <a:lnSpc>
                <a:spcPct val="160000"/>
              </a:lnSpc>
            </a:pPr>
            <a:r>
              <a:rPr lang="zh-CN" altLang="en-US"/>
              <a:t>（4）安全无害，对人和宠物均无毒无害，宠物舔食也无妨。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9768840" y="4241165"/>
            <a:ext cx="110744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包装规格</a:t>
            </a:r>
            <a:endParaRPr lang="zh-CN" altLang="en-US"/>
          </a:p>
          <a:p>
            <a:pPr>
              <a:lnSpc>
                <a:spcPct val="200000"/>
              </a:lnSpc>
            </a:pPr>
            <a:r>
              <a:rPr lang="en-US" altLang="zh-CN">
                <a:sym typeface="+mn-ea"/>
              </a:rPr>
              <a:t>120ml/</a:t>
            </a:r>
            <a:r>
              <a:rPr lang="zh-CN" altLang="en-US">
                <a:sym typeface="+mn-ea"/>
              </a:rPr>
              <a:t>瓶</a:t>
            </a:r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6d152f4c6635cf78c698077436a5ea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795" y="6985"/>
            <a:ext cx="3808730" cy="3801110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317500"/>
          </a:effectLst>
        </p:spPr>
      </p:pic>
      <p:pic>
        <p:nvPicPr>
          <p:cNvPr id="3" name="图片 2" descr="2591025007325348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825" y="6985"/>
            <a:ext cx="3272790" cy="3800475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4" name="文本框 3"/>
          <p:cNvSpPr txBox="1"/>
          <p:nvPr/>
        </p:nvSpPr>
        <p:spPr>
          <a:xfrm>
            <a:off x="3844925" y="179070"/>
            <a:ext cx="5398770" cy="2802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40000"/>
              </a:lnSpc>
            </a:pPr>
            <a:r>
              <a:rPr lang="zh-CN" altLang="en-US"/>
              <a:t>除螨净</a:t>
            </a:r>
            <a:endParaRPr lang="zh-CN" altLang="en-US"/>
          </a:p>
          <a:p>
            <a:pPr>
              <a:lnSpc>
                <a:spcPct val="140000"/>
              </a:lnSpc>
            </a:pPr>
            <a:r>
              <a:rPr lang="zh-CN" altLang="en-US"/>
              <a:t>主要成分：氧化锌、盐酸达克罗宁、联苯肼酯</a:t>
            </a:r>
            <a:endParaRPr lang="zh-CN" altLang="en-US"/>
          </a:p>
          <a:p>
            <a:pPr>
              <a:lnSpc>
                <a:spcPct val="140000"/>
              </a:lnSpc>
            </a:pPr>
            <a:r>
              <a:rPr lang="zh-CN" altLang="en-US"/>
              <a:t>功能主治：</a:t>
            </a:r>
            <a:endParaRPr lang="zh-CN" altLang="en-US"/>
          </a:p>
          <a:p>
            <a:pPr>
              <a:lnSpc>
                <a:spcPct val="140000"/>
              </a:lnSpc>
            </a:pPr>
            <a:r>
              <a:rPr lang="zh-CN" altLang="en-US"/>
              <a:t>本品治疗螨虫性皮肤病及继发感染。具有良好的消炎、杀螨、抗菌、止痒作用。对细菌、蠕形螨、疥螨等感染引起的脂溢性皮炎、皮疹、瘙痒症及其它皮肤炎症有显著疗效。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65430" y="3876675"/>
            <a:ext cx="3489960" cy="2802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40000"/>
              </a:lnSpc>
            </a:pPr>
            <a:r>
              <a:rPr lang="zh-CN" altLang="en-US"/>
              <a:t>用法用量</a:t>
            </a:r>
            <a:endParaRPr lang="zh-CN" altLang="en-US"/>
          </a:p>
          <a:p>
            <a:pPr>
              <a:lnSpc>
                <a:spcPct val="140000"/>
              </a:lnSpc>
            </a:pPr>
            <a:r>
              <a:rPr lang="zh-CN" altLang="en-US"/>
              <a:t>在距离宠物约20厘米处，向宠物患处或全身逆毛喷雾8-15下，确保毛层全部接触药液，被毛无需冲洗自然干燥（禁止宠物舔食）；对于患皮肤病的宠物，每日喷雾一次，持续一周。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032250" y="3411855"/>
            <a:ext cx="5151755" cy="2749550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</p:spPr>
        <p:txBody>
          <a:bodyPr wrap="square" rtlCol="0">
            <a:spAutoFit/>
          </a:bodyPr>
          <a:p>
            <a:pPr>
              <a:lnSpc>
                <a:spcPct val="160000"/>
              </a:lnSpc>
            </a:pPr>
            <a:r>
              <a:rPr lang="zh-CN" altLang="en-US"/>
              <a:t>（1）高效的杀螨成分，快速止痒，抗菌消炎，帮助修复受损的皮肤组织，退去病变皮肤，长出新皮、恢复皮毛健康。</a:t>
            </a:r>
            <a:endParaRPr lang="zh-CN" altLang="en-US"/>
          </a:p>
          <a:p>
            <a:pPr>
              <a:lnSpc>
                <a:spcPct val="160000"/>
              </a:lnSpc>
            </a:pPr>
            <a:r>
              <a:rPr lang="zh-CN" altLang="en-US"/>
              <a:t>（2）由多位专家采用药物转晶型技术，专门针对宠物寄生虫疾病顽固、难治的特点研发的特色产品，可有效预防多种人畜共患疾病的传播。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9678670" y="4529455"/>
            <a:ext cx="19475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120ml/</a:t>
            </a:r>
            <a:r>
              <a:rPr lang="zh-CN" altLang="en-US"/>
              <a:t>瓶</a:t>
            </a:r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nzoVzFjqQ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>
                  <a:alpha val="100000"/>
                </a:srgbClr>
              </a:clrFrom>
              <a:clrTo>
                <a:srgbClr val="F6F6F6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6845" y="1814195"/>
            <a:ext cx="4571365" cy="3623945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左箭头标注 4"/>
          <p:cNvSpPr/>
          <p:nvPr/>
        </p:nvSpPr>
        <p:spPr>
          <a:xfrm>
            <a:off x="3954780" y="17145"/>
            <a:ext cx="3895725" cy="6852285"/>
          </a:xfrm>
          <a:prstGeom prst="leftArrowCallou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328920" y="26035"/>
            <a:ext cx="2501900" cy="67341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240000"/>
              </a:lnSpc>
            </a:pPr>
            <a:r>
              <a:rPr lang="zh-CN" altLang="en-US"/>
              <a:t>心特佳</a:t>
            </a:r>
            <a:endParaRPr lang="zh-CN" altLang="en-US"/>
          </a:p>
          <a:p>
            <a:pPr>
              <a:lnSpc>
                <a:spcPct val="240000"/>
              </a:lnSpc>
            </a:pPr>
            <a:r>
              <a:rPr lang="zh-CN" altLang="en-US"/>
              <a:t>阿莫克维片</a:t>
            </a:r>
            <a:endParaRPr lang="zh-CN" altLang="en-US"/>
          </a:p>
          <a:p>
            <a:pPr>
              <a:lnSpc>
                <a:spcPct val="240000"/>
              </a:lnSpc>
            </a:pPr>
            <a:r>
              <a:rPr lang="zh-CN" altLang="en-US"/>
              <a:t>百虫杀</a:t>
            </a:r>
            <a:endParaRPr lang="zh-CN" altLang="en-US"/>
          </a:p>
          <a:p>
            <a:pPr>
              <a:lnSpc>
                <a:spcPct val="240000"/>
              </a:lnSpc>
            </a:pPr>
            <a:r>
              <a:rPr lang="zh-CN" altLang="en-US"/>
              <a:t>瑞沃特美洛康</a:t>
            </a:r>
            <a:endParaRPr lang="zh-CN" altLang="en-US"/>
          </a:p>
          <a:p>
            <a:pPr>
              <a:lnSpc>
                <a:spcPct val="240000"/>
              </a:lnSpc>
            </a:pPr>
            <a:r>
              <a:rPr lang="zh-CN" altLang="en-US"/>
              <a:t>盐酸多西环素片</a:t>
            </a:r>
            <a:endParaRPr lang="zh-CN" altLang="en-US"/>
          </a:p>
          <a:p>
            <a:pPr>
              <a:lnSpc>
                <a:spcPct val="240000"/>
              </a:lnSpc>
            </a:pPr>
            <a:r>
              <a:rPr lang="zh-CN" altLang="en-US"/>
              <a:t>保肝解毒片</a:t>
            </a:r>
            <a:endParaRPr lang="zh-CN" altLang="en-US"/>
          </a:p>
          <a:p>
            <a:pPr>
              <a:lnSpc>
                <a:spcPct val="240000"/>
              </a:lnSpc>
            </a:pPr>
            <a:r>
              <a:rPr lang="zh-CN" altLang="en-US"/>
              <a:t>真螨双效片</a:t>
            </a:r>
            <a:endParaRPr lang="zh-CN" altLang="en-US"/>
          </a:p>
          <a:p>
            <a:pPr>
              <a:lnSpc>
                <a:spcPct val="240000"/>
              </a:lnSpc>
            </a:pPr>
            <a:r>
              <a:rPr lang="zh-CN" altLang="en-US"/>
              <a:t>弓球双迪</a:t>
            </a:r>
            <a:endParaRPr lang="zh-CN" altLang="en-US"/>
          </a:p>
          <a:p>
            <a:pPr>
              <a:lnSpc>
                <a:spcPct val="240000"/>
              </a:lnSpc>
            </a:pPr>
            <a:r>
              <a:rPr lang="zh-CN" altLang="en-US"/>
              <a:t>化石通肾片</a:t>
            </a:r>
            <a:endParaRPr lang="zh-CN" altLang="en-US"/>
          </a:p>
          <a:p>
            <a:pPr>
              <a:lnSpc>
                <a:spcPct val="240000"/>
              </a:lnSpc>
            </a:pPr>
            <a:r>
              <a:rPr lang="zh-CN" altLang="en-US"/>
              <a:t>咪儿呗肟</a:t>
            </a:r>
            <a:endParaRPr lang="zh-CN" altLang="en-US"/>
          </a:p>
        </p:txBody>
      </p:sp>
      <p:pic>
        <p:nvPicPr>
          <p:cNvPr id="7" name="图片 6" descr="195f0879d3e4dc1f63caa6f3b9b7dbcf_4781360145642295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0505" y="2269490"/>
            <a:ext cx="4236085" cy="4236085"/>
          </a:xfrm>
          <a:prstGeom prst="rect">
            <a:avLst/>
          </a:prstGeom>
          <a:effectLst>
            <a:softEdge rad="698500"/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946ab35b010f3683ec1cbd59e23b0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85" y="-4445"/>
            <a:ext cx="3474085" cy="350710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457200"/>
          </a:effectLst>
        </p:spPr>
      </p:pic>
      <p:pic>
        <p:nvPicPr>
          <p:cNvPr id="5" name="图片 4" descr="1nzoVzFjqQ"/>
          <p:cNvPicPr>
            <a:picLocks noChangeAspect="1"/>
          </p:cNvPicPr>
          <p:nvPr/>
        </p:nvPicPr>
        <p:blipFill>
          <a:blip r:embed="rId2">
            <a:clrChange>
              <a:clrFrom>
                <a:srgbClr val="F6F6F6">
                  <a:alpha val="100000"/>
                </a:srgbClr>
              </a:clrFrom>
              <a:clrTo>
                <a:srgbClr val="F6F6F6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18045" y="-4445"/>
            <a:ext cx="4965065" cy="3507105"/>
          </a:xfrm>
          <a:prstGeom prst="rect">
            <a:avLst/>
          </a:prstGeom>
          <a:effectLst>
            <a:softEdge rad="177800"/>
          </a:effectLst>
        </p:spPr>
      </p:pic>
      <p:sp>
        <p:nvSpPr>
          <p:cNvPr id="6" name="文本框 5"/>
          <p:cNvSpPr txBox="1"/>
          <p:nvPr/>
        </p:nvSpPr>
        <p:spPr>
          <a:xfrm>
            <a:off x="3282315" y="154305"/>
            <a:ext cx="5329555" cy="2802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40000"/>
              </a:lnSpc>
            </a:pPr>
            <a:r>
              <a:rPr lang="zh-CN" altLang="en-US"/>
              <a:t>心特佳</a:t>
            </a:r>
            <a:endParaRPr lang="zh-CN" altLang="en-US"/>
          </a:p>
          <a:p>
            <a:pPr>
              <a:lnSpc>
                <a:spcPct val="140000"/>
              </a:lnSpc>
            </a:pPr>
            <a:r>
              <a:rPr lang="zh-CN" altLang="en-US"/>
              <a:t>主要成份：甲砜霉素、辅酶</a:t>
            </a:r>
            <a:r>
              <a:rPr lang="en-US" altLang="zh-CN"/>
              <a:t>Q10</a:t>
            </a:r>
            <a:r>
              <a:rPr lang="zh-CN" altLang="en-US"/>
              <a:t>、盐酸贝那普利、丹参粉等。</a:t>
            </a:r>
            <a:endParaRPr lang="zh-CN" altLang="en-US"/>
          </a:p>
          <a:p>
            <a:pPr>
              <a:lnSpc>
                <a:spcPct val="140000"/>
              </a:lnSpc>
            </a:pPr>
            <a:r>
              <a:rPr lang="zh-CN" altLang="en-US"/>
              <a:t>功能主治：</a:t>
            </a:r>
            <a:endParaRPr lang="zh-CN" altLang="en-US"/>
          </a:p>
          <a:p>
            <a:pPr>
              <a:lnSpc>
                <a:spcPct val="140000"/>
              </a:lnSpc>
            </a:pPr>
            <a:r>
              <a:rPr lang="zh-CN" altLang="en-US"/>
              <a:t>心力衰竭、动脉血栓，高血压性心脏病、肥厚性心肌病、慢性肾功能不全；本品可营养老年犬、猫心脏，延长寿命。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84810" y="3502660"/>
            <a:ext cx="2719070" cy="3412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20000"/>
              </a:lnSpc>
            </a:pPr>
            <a:r>
              <a:rPr lang="zh-CN" altLang="en-US"/>
              <a:t>用法与用量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口服给药。每日一次，喂食半小时后服用，用于治疗心力衰竭，可使用双倍剂量，每日一次。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  犬：每5KG体重每次使用1片，每日1次；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  猫：5KG以下，每次半片;5-10KG，每次一片;2KG以下猫不建议使用。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282315" y="3016250"/>
            <a:ext cx="6387465" cy="3744595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zh-CN" altLang="en-US"/>
              <a:t>匹莫苯丹：有较强的正性肌力和较强的血管扩张作用及血小板聚集作用。（不推荐早期使用）用于慢性和急性心衰的治疗。</a:t>
            </a:r>
            <a:r>
              <a:rPr lang="en-US" altLang="zh-CN"/>
              <a:t>(10</a:t>
            </a:r>
            <a:r>
              <a:rPr lang="zh-CN" altLang="en-US"/>
              <a:t>斤左右的小狗一天的成本要</a:t>
            </a:r>
            <a:r>
              <a:rPr lang="en-US" altLang="zh-CN"/>
              <a:t>10</a:t>
            </a:r>
            <a:r>
              <a:rPr lang="zh-CN" altLang="en-US"/>
              <a:t>元左右）需要长期服药。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en-US" altLang="zh-CN"/>
              <a:t>F5</a:t>
            </a:r>
            <a:r>
              <a:rPr lang="zh-CN" altLang="en-US"/>
              <a:t>：主要作用是给心脏供血，软化血管，一般适用于</a:t>
            </a:r>
            <a:r>
              <a:rPr lang="en-US" altLang="zh-CN"/>
              <a:t>10</a:t>
            </a:r>
            <a:r>
              <a:rPr lang="zh-CN" altLang="en-US"/>
              <a:t>个月以上的犬猫。一般适用于咳喘，心脏供血不足的情况。</a:t>
            </a:r>
            <a:r>
              <a:rPr lang="en-US" altLang="zh-CN"/>
              <a:t>10</a:t>
            </a:r>
            <a:r>
              <a:rPr lang="zh-CN" altLang="en-US"/>
              <a:t>斤的小狗一天用药成本</a:t>
            </a:r>
            <a:r>
              <a:rPr lang="en-US" altLang="zh-CN"/>
              <a:t>10</a:t>
            </a:r>
            <a:r>
              <a:rPr lang="zh-CN" altLang="en-US"/>
              <a:t>元左右！</a:t>
            </a:r>
            <a:endParaRPr lang="zh-CN" altLang="en-US"/>
          </a:p>
          <a:p>
            <a:pPr>
              <a:lnSpc>
                <a:spcPct val="120000"/>
              </a:lnSpc>
            </a:pPr>
            <a:r>
              <a:rPr lang="zh-CN" altLang="en-US"/>
              <a:t>辅酶</a:t>
            </a:r>
            <a:r>
              <a:rPr lang="en-US" altLang="zh-CN"/>
              <a:t>Q10</a:t>
            </a:r>
            <a:r>
              <a:rPr lang="zh-CN" altLang="en-US"/>
              <a:t>：辅酶Q10可强化心脏机能，为心脏补充源源不断的缺失的辅酶Q10，从而缓解其缺氧状况，被称为“心脏活力之源”。辅酶Q10占据身体每个细胞，心脏含量尤其高，辅酶Q10充当能量供应部分，为心脏跳动提供源源不断的能量与动力。属于营养保健品。</a:t>
            </a:r>
            <a:endParaRPr lang="zh-CN" altLang="en-US"/>
          </a:p>
        </p:txBody>
      </p:sp>
      <p:sp>
        <p:nvSpPr>
          <p:cNvPr id="2" name="云形 1"/>
          <p:cNvSpPr/>
          <p:nvPr/>
        </p:nvSpPr>
        <p:spPr>
          <a:xfrm>
            <a:off x="256540" y="2724785"/>
            <a:ext cx="1423670" cy="88011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5450" y="2956560"/>
            <a:ext cx="1254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4.8</a:t>
            </a:r>
            <a:r>
              <a:rPr lang="zh-CN" altLang="en-US"/>
              <a:t>元</a:t>
            </a:r>
            <a:r>
              <a:rPr lang="en-US" altLang="zh-CN"/>
              <a:t>/</a:t>
            </a:r>
            <a:r>
              <a:rPr lang="zh-CN" altLang="en-US"/>
              <a:t>片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0154285" y="5493385"/>
            <a:ext cx="17500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包装规格</a:t>
            </a:r>
            <a:endParaRPr lang="zh-CN" altLang="en-US"/>
          </a:p>
          <a:p>
            <a:r>
              <a:rPr lang="en-US" altLang="zh-CN"/>
              <a:t>16</a:t>
            </a:r>
            <a:r>
              <a:rPr lang="zh-CN" altLang="en-US"/>
              <a:t>片</a:t>
            </a:r>
            <a:r>
              <a:rPr lang="en-US" altLang="zh-CN"/>
              <a:t>/</a:t>
            </a:r>
            <a:r>
              <a:rPr lang="zh-CN" altLang="en-US"/>
              <a:t>盒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146415507687807400_a580xH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365125"/>
            <a:ext cx="10516235" cy="5902960"/>
          </a:xfrm>
          <a:prstGeom prst="rect">
            <a:avLst/>
          </a:prstGeom>
        </p:spPr>
      </p:pic>
      <p:pic>
        <p:nvPicPr>
          <p:cNvPr id="5" name="图片 4" descr="1c910bf07e7b034034d5576346925b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8840" y="1604010"/>
            <a:ext cx="989330" cy="991870"/>
          </a:xfrm>
          <a:prstGeom prst="rect">
            <a:avLst/>
          </a:prstGeom>
        </p:spPr>
      </p:pic>
      <p:pic>
        <p:nvPicPr>
          <p:cNvPr id="6" name="图片 5" descr="1nzoVzFjqQ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1360" y="3315335"/>
            <a:ext cx="765175" cy="540385"/>
          </a:xfrm>
          <a:prstGeom prst="rect">
            <a:avLst/>
          </a:prstGeom>
        </p:spPr>
      </p:pic>
      <p:pic>
        <p:nvPicPr>
          <p:cNvPr id="7" name="图片 6" descr="2591025007325348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0085" y="3179445"/>
            <a:ext cx="812165" cy="81216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9" name="图片 8" descr="Cl8a37011fd38748BCE5d5C7dC9Bd0fEC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0580" y="1311275"/>
            <a:ext cx="1431925" cy="1431925"/>
          </a:xfrm>
          <a:prstGeom prst="rect">
            <a:avLst/>
          </a:prstGeom>
          <a:effectLst>
            <a:softEdge rad="431800"/>
          </a:effectLst>
        </p:spPr>
      </p:pic>
      <p:sp>
        <p:nvSpPr>
          <p:cNvPr id="10" name="文本框 9"/>
          <p:cNvSpPr txBox="1"/>
          <p:nvPr/>
        </p:nvSpPr>
        <p:spPr>
          <a:xfrm>
            <a:off x="852805" y="447040"/>
            <a:ext cx="3295650" cy="101473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p>
            <a:r>
              <a:rPr lang="zh-CN" altLang="en-US" sz="6000">
                <a:solidFill>
                  <a:srgbClr val="FF0000"/>
                </a:solidFill>
                <a:latin typeface="ＤＦ中太楷書体" panose="02010609010101010101" charset="-128"/>
                <a:ea typeface="ＤＦ中太楷書体" panose="02010609010101010101" charset="-128"/>
              </a:rPr>
              <a:t>产品分类</a:t>
            </a:r>
            <a:r>
              <a:rPr lang="zh-CN" altLang="en-US"/>
              <a:t>：</a:t>
            </a:r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ae9d8b1fd4890a7a2f44cacc73863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810" y="7620"/>
            <a:ext cx="3775075" cy="3976370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317500"/>
          </a:effectLst>
        </p:spPr>
      </p:pic>
      <p:pic>
        <p:nvPicPr>
          <p:cNvPr id="5" name="图片 4" descr="1nzoVzFjqQ"/>
          <p:cNvPicPr>
            <a:picLocks noChangeAspect="1"/>
          </p:cNvPicPr>
          <p:nvPr/>
        </p:nvPicPr>
        <p:blipFill>
          <a:blip r:embed="rId2">
            <a:clrChange>
              <a:clrFrom>
                <a:srgbClr val="F6F6F6">
                  <a:alpha val="100000"/>
                </a:srgbClr>
              </a:clrFrom>
              <a:clrTo>
                <a:srgbClr val="F6F6F6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27620" y="7620"/>
            <a:ext cx="4556125" cy="321818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6" name="文本框 5"/>
          <p:cNvSpPr txBox="1"/>
          <p:nvPr/>
        </p:nvSpPr>
        <p:spPr>
          <a:xfrm>
            <a:off x="3639185" y="266700"/>
            <a:ext cx="526034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阿莫克维片</a:t>
            </a:r>
            <a:endParaRPr lang="zh-CN" altLang="en-US"/>
          </a:p>
          <a:p>
            <a:r>
              <a:rPr lang="zh-CN" altLang="en-US"/>
              <a:t>主要成分：每片含阿莫西林</a:t>
            </a:r>
            <a:r>
              <a:rPr lang="en-US" altLang="zh-CN"/>
              <a:t>100mg</a:t>
            </a:r>
            <a:r>
              <a:rPr lang="zh-CN" altLang="en-US"/>
              <a:t>，克拉维酸钾</a:t>
            </a:r>
            <a:r>
              <a:rPr lang="en-US" altLang="zh-CN"/>
              <a:t>25mg</a:t>
            </a:r>
            <a:endParaRPr lang="en-US" altLang="zh-CN"/>
          </a:p>
          <a:p>
            <a:r>
              <a:rPr lang="zh-CN" altLang="en-US"/>
              <a:t>功能主治：</a:t>
            </a:r>
            <a:endParaRPr lang="zh-CN" altLang="en-US"/>
          </a:p>
          <a:p>
            <a:r>
              <a:rPr lang="zh-CN" altLang="en-US"/>
              <a:t>用于犬革兰氏阳性和革兰氏阴性敏感细菌的感染。</a:t>
            </a:r>
            <a:endParaRPr lang="zh-CN" altLang="en-US"/>
          </a:p>
          <a:p>
            <a:r>
              <a:rPr lang="zh-CN" altLang="en-US"/>
              <a:t>1.    皮肤及软组织感染：脓性皮炎、脓肿和肛腺炎疖、蜂窝组织炎、伤口感染、腹内脓毒症等。</a:t>
            </a:r>
            <a:endParaRPr lang="zh-CN" altLang="en-US"/>
          </a:p>
          <a:p>
            <a:r>
              <a:rPr lang="zh-CN" altLang="en-US"/>
              <a:t>2.   口腔感染： 牙龈炎、口腔溃疡。</a:t>
            </a:r>
            <a:endParaRPr lang="zh-CN" altLang="en-US"/>
          </a:p>
          <a:p>
            <a:r>
              <a:rPr lang="zh-CN" altLang="en-US"/>
              <a:t>3.    尿道感染：膀胱炎、尿道炎、肾盂肾炎、前列腺炎、盆腔炎、淋病奈瑟菌尿路感染及软性下疳等。</a:t>
            </a:r>
            <a:endParaRPr lang="zh-CN" altLang="en-US"/>
          </a:p>
          <a:p>
            <a:r>
              <a:rPr lang="zh-CN" altLang="en-US"/>
              <a:t>4.    呼吸道感染：鼻窦炎、扁桃体炎、咽炎急性支气管炎、慢性支气管炎急性发作、肺炎、肺脓肿和支气管合并感染。</a:t>
            </a:r>
            <a:endParaRPr lang="zh-CN" altLang="en-US"/>
          </a:p>
          <a:p>
            <a:r>
              <a:rPr lang="zh-CN" altLang="en-US"/>
              <a:t>     5,肠炎其他感染：中耳炎、骨髓炎、败血症、腹膜炎、细菌性肠炎和手术后感染等。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c910bf07e7b034034d5576346925b95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>
                  <a:alpha val="100000"/>
                </a:srgbClr>
              </a:clrFrom>
              <a:clrTo>
                <a:srgbClr val="F6F6F6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6535" y="1373505"/>
            <a:ext cx="3888105" cy="3894455"/>
          </a:xfrm>
          <a:prstGeom prst="rect">
            <a:avLst/>
          </a:prstGeom>
        </p:spPr>
      </p:pic>
      <p:sp>
        <p:nvSpPr>
          <p:cNvPr id="9" name="左箭头标注 8"/>
          <p:cNvSpPr/>
          <p:nvPr/>
        </p:nvSpPr>
        <p:spPr>
          <a:xfrm>
            <a:off x="3651885" y="44450"/>
            <a:ext cx="4618990" cy="6786880"/>
          </a:xfrm>
          <a:prstGeom prst="leftArrowCallou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280660" y="45085"/>
            <a:ext cx="2980690" cy="66802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70000"/>
              </a:lnSpc>
            </a:pPr>
            <a:r>
              <a:rPr lang="zh-CN" altLang="en-US" sz="3600"/>
              <a:t>泰拉霉素</a:t>
            </a:r>
            <a:endParaRPr lang="zh-CN" altLang="en-US" sz="3600"/>
          </a:p>
          <a:p>
            <a:pPr algn="ctr">
              <a:lnSpc>
                <a:spcPct val="170000"/>
              </a:lnSpc>
            </a:pPr>
            <a:r>
              <a:rPr lang="zh-CN" altLang="en-US" sz="3600"/>
              <a:t>犬猫病一号</a:t>
            </a:r>
            <a:endParaRPr lang="zh-CN" altLang="en-US" sz="3600"/>
          </a:p>
          <a:p>
            <a:pPr algn="ctr">
              <a:lnSpc>
                <a:spcPct val="170000"/>
              </a:lnSpc>
            </a:pPr>
            <a:r>
              <a:rPr lang="zh-CN" altLang="en-US" sz="3600"/>
              <a:t>辛菲舒注射液</a:t>
            </a:r>
            <a:endParaRPr lang="zh-CN" altLang="en-US" sz="3600"/>
          </a:p>
          <a:p>
            <a:pPr algn="ctr">
              <a:lnSpc>
                <a:spcPct val="170000"/>
              </a:lnSpc>
            </a:pPr>
            <a:r>
              <a:rPr lang="zh-CN" altLang="en-US" sz="3600"/>
              <a:t>双黄连注射液</a:t>
            </a:r>
            <a:endParaRPr lang="zh-CN" altLang="en-US" sz="3600"/>
          </a:p>
          <a:p>
            <a:pPr algn="ctr">
              <a:lnSpc>
                <a:spcPct val="170000"/>
              </a:lnSpc>
            </a:pPr>
            <a:r>
              <a:rPr lang="zh-CN" altLang="en-US" sz="3600"/>
              <a:t>瑞忒壮</a:t>
            </a:r>
            <a:endParaRPr lang="zh-CN" altLang="en-US" sz="3600"/>
          </a:p>
          <a:p>
            <a:pPr algn="ctr">
              <a:lnSpc>
                <a:spcPct val="170000"/>
              </a:lnSpc>
            </a:pPr>
            <a:r>
              <a:rPr lang="zh-CN" altLang="en-US" sz="3600"/>
              <a:t>肠炎净注射液</a:t>
            </a:r>
            <a:endParaRPr lang="zh-CN" altLang="en-US" sz="3600"/>
          </a:p>
          <a:p>
            <a:pPr algn="ctr">
              <a:lnSpc>
                <a:spcPct val="170000"/>
              </a:lnSpc>
            </a:pPr>
            <a:r>
              <a:rPr lang="zh-CN" altLang="en-US" sz="3600"/>
              <a:t>瑞凝</a:t>
            </a:r>
            <a:endParaRPr lang="zh-CN" altLang="en-US" sz="3600"/>
          </a:p>
        </p:txBody>
      </p:sp>
      <p:pic>
        <p:nvPicPr>
          <p:cNvPr id="12" name="图片 11" descr="maogoujianying-22707246_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0850" y="2433955"/>
            <a:ext cx="5113020" cy="4397375"/>
          </a:xfrm>
          <a:prstGeom prst="rect">
            <a:avLst/>
          </a:prstGeom>
          <a:effectLst>
            <a:softEdge rad="812800"/>
          </a:effectLst>
        </p:spPr>
      </p:pic>
      <p:sp>
        <p:nvSpPr>
          <p:cNvPr id="13" name="云形 12"/>
          <p:cNvSpPr/>
          <p:nvPr/>
        </p:nvSpPr>
        <p:spPr>
          <a:xfrm>
            <a:off x="8980170" y="629285"/>
            <a:ext cx="2961640" cy="2252345"/>
          </a:xfrm>
          <a:prstGeom prst="cloud">
            <a:avLst/>
          </a:prstGeom>
          <a:solidFill>
            <a:schemeClr val="bg1"/>
          </a:solidFill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9497695" y="1558925"/>
            <a:ext cx="1773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犬猫通用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4" name="图片 3" descr="1c910bf07e7b034034d5576346925b9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24290" y="635"/>
            <a:ext cx="3260725" cy="3265805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2" name="图片 1" descr="微信图片_202010291607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" y="635"/>
            <a:ext cx="3790315" cy="3369945"/>
          </a:xfrm>
          <a:prstGeom prst="rect">
            <a:avLst/>
          </a:prstGeom>
          <a:effectLst>
            <a:glow>
              <a:schemeClr val="bg2">
                <a:alpha val="0"/>
              </a:schemeClr>
            </a:glow>
            <a:reflection endA="300" dir="5400000" sy="-100000" algn="bl" rotWithShape="0"/>
            <a:softEdge rad="127000"/>
          </a:effectLst>
        </p:spPr>
      </p:pic>
      <p:sp>
        <p:nvSpPr>
          <p:cNvPr id="3" name="文本框 2"/>
          <p:cNvSpPr txBox="1"/>
          <p:nvPr/>
        </p:nvSpPr>
        <p:spPr>
          <a:xfrm>
            <a:off x="4222750" y="480695"/>
            <a:ext cx="28790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泰拉霉素注射液</a:t>
            </a:r>
            <a:endParaRPr lang="zh-CN" altLang="en-US"/>
          </a:p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784600" y="1269365"/>
            <a:ext cx="450786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成分：泰拉霉素、缓释剂</a:t>
            </a:r>
            <a:endParaRPr lang="zh-CN" altLang="en-US"/>
          </a:p>
          <a:p>
            <a:r>
              <a:rPr lang="zh-CN" altLang="en-US"/>
              <a:t>作用用途：</a:t>
            </a:r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、用于对其他抗生素不敏感的炎症和化脓疮。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、用于放射杆菌、金黄葡萄球菌、衣原体、支原体、立克次氏体和钩端螺旋体引起的呼吸道疾病。</a:t>
            </a:r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、用于慢性或久治不愈的皮肤病。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58750" y="4175760"/>
            <a:ext cx="57448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用法用量：皮下或肌肉注射；每</a:t>
            </a:r>
            <a:r>
              <a:rPr lang="en-US" altLang="zh-CN"/>
              <a:t>1KG</a:t>
            </a:r>
            <a:r>
              <a:rPr lang="zh-CN" altLang="en-US"/>
              <a:t>体重</a:t>
            </a:r>
            <a:r>
              <a:rPr lang="en-US" altLang="zh-CN"/>
              <a:t>2.5mg</a:t>
            </a:r>
            <a:r>
              <a:rPr lang="zh-CN" altLang="en-US"/>
              <a:t>（约相当于本品</a:t>
            </a:r>
            <a:r>
              <a:rPr lang="en-US" altLang="zh-CN"/>
              <a:t>0.05ml</a:t>
            </a:r>
            <a:r>
              <a:rPr lang="zh-CN" altLang="en-US"/>
              <a:t>），一个注射部位给药量不可超过</a:t>
            </a:r>
            <a:r>
              <a:rPr lang="en-US" altLang="zh-CN"/>
              <a:t>2ml</a:t>
            </a:r>
            <a:r>
              <a:rPr lang="zh-CN" altLang="en-US"/>
              <a:t>；一般炎症，间隔</a:t>
            </a:r>
            <a:r>
              <a:rPr lang="en-US" altLang="zh-CN"/>
              <a:t>5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~7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天注射一次；重度炎症，首针之后，间隔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小时再用一次，然后间隔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5~7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天注射一次。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798945" y="4265295"/>
            <a:ext cx="51073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规格：</a:t>
            </a:r>
            <a:r>
              <a:rPr lang="en-US" altLang="zh-CN"/>
              <a:t>2ml</a:t>
            </a:r>
            <a:r>
              <a:rPr lang="zh-CN" altLang="en-US"/>
              <a:t>：</a:t>
            </a:r>
            <a:r>
              <a:rPr lang="en-US" altLang="zh-CN"/>
              <a:t>100mg</a:t>
            </a:r>
            <a:endParaRPr lang="en-US" altLang="zh-CN"/>
          </a:p>
          <a:p>
            <a:r>
              <a:rPr lang="zh-CN" altLang="en-US"/>
              <a:t>包装规格：</a:t>
            </a:r>
            <a:r>
              <a:rPr lang="en-US" altLang="zh-CN"/>
              <a:t>2ml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*10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瓶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盒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贮藏：避光、密闭、在凉暗处保存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有效期：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年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3875891568862858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305" y="-5080"/>
            <a:ext cx="3949700" cy="3538220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</p:spPr>
      </p:pic>
      <p:sp>
        <p:nvSpPr>
          <p:cNvPr id="5" name="文本框 4"/>
          <p:cNvSpPr txBox="1"/>
          <p:nvPr/>
        </p:nvSpPr>
        <p:spPr>
          <a:xfrm>
            <a:off x="2883535" y="694055"/>
            <a:ext cx="5704840" cy="13220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LeftDown"/>
              <a:lightRig rig="threePt" dir="t"/>
            </a:scene3d>
          </a:bodyPr>
          <a:p>
            <a:r>
              <a:rPr lang="zh-CN" altLang="en-US" sz="8000">
                <a:solidFill>
                  <a:srgbClr val="FF0000"/>
                </a:solidFill>
                <a:uFillTx/>
                <a:ea typeface="微软雅黑" panose="020B0503020204020204" charset="-122"/>
              </a:rPr>
              <a:t>产品优势</a:t>
            </a:r>
            <a:endParaRPr lang="zh-CN" altLang="en-US" sz="8000">
              <a:solidFill>
                <a:srgbClr val="FF0000"/>
              </a:solidFill>
              <a:uFillTx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77005" y="2585720"/>
            <a:ext cx="8054975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/>
              <a:t>1</a:t>
            </a:r>
            <a:r>
              <a:rPr lang="zh-CN" altLang="en-US"/>
              <a:t>、用量少，</a:t>
            </a:r>
            <a:r>
              <a:rPr lang="zh-CN" altLang="en-US">
                <a:solidFill>
                  <a:srgbClr val="FF0000"/>
                </a:solidFill>
              </a:rPr>
              <a:t>性价比</a:t>
            </a:r>
            <a:r>
              <a:rPr lang="zh-CN" altLang="en-US"/>
              <a:t>高。一支</a:t>
            </a:r>
            <a:r>
              <a:rPr lang="en-US" altLang="zh-CN"/>
              <a:t>2ml</a:t>
            </a:r>
            <a:r>
              <a:rPr lang="zh-CN" altLang="en-US"/>
              <a:t>对应</a:t>
            </a:r>
            <a:r>
              <a:rPr lang="en-US" altLang="zh-CN"/>
              <a:t>40KG</a:t>
            </a:r>
            <a:r>
              <a:rPr lang="zh-CN" altLang="en-US"/>
              <a:t>体重，医院成本对应</a:t>
            </a:r>
            <a:r>
              <a:rPr lang="zh-CN" altLang="en-US">
                <a:solidFill>
                  <a:srgbClr val="FF0000"/>
                </a:solidFill>
              </a:rPr>
              <a:t>每公斤</a:t>
            </a:r>
            <a:r>
              <a:rPr lang="en-US" altLang="zh-CN">
                <a:solidFill>
                  <a:srgbClr val="FF0000"/>
                </a:solidFill>
              </a:rPr>
              <a:t>1</a:t>
            </a:r>
            <a:r>
              <a:rPr lang="zh-CN" altLang="en-US">
                <a:solidFill>
                  <a:srgbClr val="FF0000"/>
                </a:solidFill>
              </a:rPr>
              <a:t>元</a:t>
            </a:r>
            <a:endParaRPr lang="zh-CN" altLang="en-US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/>
              <a:t>2</a:t>
            </a:r>
            <a:r>
              <a:rPr lang="zh-CN" altLang="en-US"/>
              <a:t>、</a:t>
            </a:r>
            <a:r>
              <a:rPr lang="zh-CN" altLang="en-US">
                <a:solidFill>
                  <a:srgbClr val="FF0000"/>
                </a:solidFill>
              </a:rPr>
              <a:t>起效快，半衰期长，毒副作用小</a:t>
            </a:r>
            <a:r>
              <a:rPr lang="zh-CN" altLang="en-US"/>
              <a:t> </a:t>
            </a:r>
            <a:r>
              <a:rPr lang="zh-CN" altLang="en-US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，孕幼可用</a:t>
            </a:r>
            <a:r>
              <a:rPr lang="zh-CN" altLang="en-US"/>
              <a:t>，相比于其它抗菌素，由于泰拉霉素只要一次注射，而其它抗菌素要多次注射，像青、链霉素的药效只有4小时，一天内最好注射两次，连续多天注射才有效；对于犬猫的呼吸道病，一个疗程需要10-14天，许多能够连续使用10-14天的、对引起犬猫呼吸道病综合征的众多细菌例如放线杆菌、嗜血杆菌、巴氏杆菌、链球菌、波氏杆菌、支原体等都非常有效的药物本身就非常少，并且10-14天连续注射使用的药物成本远远高于泰拉霉素一次注射，使用泰拉霉素注射治疗犬猫呼吸道病综合征不但使用成本低，而且由于只要一次注射，大大降低了犬猫由抓犬猫、注射药物带来的应激。</a:t>
            </a:r>
            <a:endParaRPr lang="zh-CN" altLang="en-US"/>
          </a:p>
        </p:txBody>
      </p:sp>
      <p:pic>
        <p:nvPicPr>
          <p:cNvPr id="2" name="图片 1" descr="1c910bf07e7b034034d5576346925b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865" y="102870"/>
            <a:ext cx="2946400" cy="2952115"/>
          </a:xfrm>
          <a:prstGeom prst="rect">
            <a:avLst/>
          </a:prstGeom>
          <a:effectLst>
            <a:softEdge rad="596900"/>
          </a:effectLst>
        </p:spPr>
      </p:pic>
      <p:sp>
        <p:nvSpPr>
          <p:cNvPr id="3" name="文本框 2"/>
          <p:cNvSpPr txBox="1"/>
          <p:nvPr/>
        </p:nvSpPr>
        <p:spPr>
          <a:xfrm>
            <a:off x="1809115" y="1107440"/>
            <a:ext cx="613410" cy="1325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zh-CN" altLang="en-US" sz="2800"/>
              <a:t>卖      点</a:t>
            </a:r>
            <a:endParaRPr lang="zh-CN" altLang="en-US" sz="2800"/>
          </a:p>
        </p:txBody>
      </p:sp>
      <p:sp>
        <p:nvSpPr>
          <p:cNvPr id="7" name="云形标注 6"/>
          <p:cNvSpPr/>
          <p:nvPr/>
        </p:nvSpPr>
        <p:spPr>
          <a:xfrm>
            <a:off x="606425" y="3954780"/>
            <a:ext cx="2921635" cy="2303145"/>
          </a:xfrm>
          <a:prstGeom prst="cloudCallou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122045" y="4547870"/>
            <a:ext cx="17614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针对各类呼吸道问题，一般</a:t>
            </a:r>
            <a:r>
              <a:rPr lang="en-US" altLang="zh-CN"/>
              <a:t>2</a:t>
            </a:r>
            <a:r>
              <a:rPr lang="zh-CN" altLang="en-US"/>
              <a:t>针搞定！！！</a:t>
            </a:r>
            <a:endParaRPr lang="zh-CN" altLang="en-US"/>
          </a:p>
        </p:txBody>
      </p:sp>
      <p:sp>
        <p:nvSpPr>
          <p:cNvPr id="9" name="前凸带形 8"/>
          <p:cNvSpPr/>
          <p:nvPr/>
        </p:nvSpPr>
        <p:spPr>
          <a:xfrm>
            <a:off x="5918200" y="-5080"/>
            <a:ext cx="4364990" cy="1899285"/>
          </a:xfrm>
          <a:prstGeom prst="ribb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7120255" y="469265"/>
            <a:ext cx="199390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上下呼吸道感染的最终极选择！！</a:t>
            </a:r>
            <a:endParaRPr lang="zh-CN" altLang="en-US" sz="28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67e4c41eeb2d6b36bb705736a152c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95" y="-6350"/>
            <a:ext cx="3888105" cy="2938780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127000"/>
          </a:effectLst>
        </p:spPr>
      </p:pic>
      <p:pic>
        <p:nvPicPr>
          <p:cNvPr id="5" name="图片 4" descr="1c910bf07e7b034034d5576346925b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1315" y="-6350"/>
            <a:ext cx="2933700" cy="2938780"/>
          </a:xfrm>
          <a:prstGeom prst="rect">
            <a:avLst/>
          </a:prstGeom>
          <a:effectLst>
            <a:softEdge rad="558800"/>
          </a:effectLst>
        </p:spPr>
      </p:pic>
      <p:sp>
        <p:nvSpPr>
          <p:cNvPr id="6" name="文本框 5"/>
          <p:cNvSpPr txBox="1"/>
          <p:nvPr/>
        </p:nvSpPr>
        <p:spPr>
          <a:xfrm>
            <a:off x="4364355" y="325755"/>
            <a:ext cx="26974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犬猫病一号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001135" y="1051560"/>
            <a:ext cx="4836160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主要成分：蒲公英、紫花地丁、板蓝根、免疫因子、解热镇痛成分、抗菌消炎成分。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作用用途：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1</a:t>
            </a:r>
            <a:r>
              <a:rPr lang="zh-CN" altLang="en-US"/>
              <a:t>、清热解毒，凉血利咽，消肿、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2</a:t>
            </a:r>
            <a:r>
              <a:rPr lang="zh-CN" altLang="en-US"/>
              <a:t>、针对犬猫病毒、细菌（如犬瘟、细小、猫瘟等）混合感染引起的发热、头痛、呕吐、腹泻等。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34950" y="3405505"/>
            <a:ext cx="376618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用法与用量：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肌肉或者皮下注射：每</a:t>
            </a:r>
            <a:r>
              <a:rPr lang="en-US" altLang="zh-CN"/>
              <a:t>KG</a:t>
            </a:r>
            <a:r>
              <a:rPr lang="zh-CN" altLang="en-US"/>
              <a:t>体重</a:t>
            </a:r>
            <a:r>
              <a:rPr lang="en-US" altLang="zh-CN"/>
              <a:t>0.1-0.2</a:t>
            </a:r>
            <a:r>
              <a:rPr lang="zh-CN" altLang="en-US"/>
              <a:t>毫升，每日一次，连用</a:t>
            </a:r>
            <a:r>
              <a:rPr lang="en-US" altLang="zh-CN"/>
              <a:t>3-5</a:t>
            </a:r>
            <a:r>
              <a:rPr lang="zh-CN" altLang="en-US"/>
              <a:t>天。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4060190" y="4658360"/>
            <a:ext cx="4777105" cy="1753235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产品优势：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针对病毒性、细菌性或病毒细菌混合感染。30-60分钟速效退热；具有止吐、止泻、止痛功能。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8925560" y="4004310"/>
            <a:ext cx="31775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包装规格：</a:t>
            </a:r>
            <a:r>
              <a:rPr lang="en-US" altLang="zh-CN"/>
              <a:t>2ml/</a:t>
            </a:r>
            <a:r>
              <a:rPr lang="zh-CN" altLang="en-US"/>
              <a:t>瓶</a:t>
            </a:r>
            <a:r>
              <a:rPr lang="zh-CN" altLang="en-US">
                <a:latin typeface="Arial" panose="020B0604020202020204" pitchFamily="34" charset="0"/>
              </a:rPr>
              <a:t>×</a:t>
            </a:r>
            <a:r>
              <a:rPr lang="en-US" altLang="zh-CN">
                <a:latin typeface="Arial" panose="020B0604020202020204" pitchFamily="34" charset="0"/>
              </a:rPr>
              <a:t>10</a:t>
            </a:r>
            <a:r>
              <a:rPr lang="zh-CN" altLang="en-US">
                <a:latin typeface="Arial" panose="020B0604020202020204" pitchFamily="34" charset="0"/>
              </a:rPr>
              <a:t>瓶</a:t>
            </a:r>
            <a:r>
              <a:rPr lang="en-US" altLang="zh-CN">
                <a:latin typeface="Arial" panose="020B0604020202020204" pitchFamily="34" charset="0"/>
              </a:rPr>
              <a:t>/</a:t>
            </a:r>
            <a:r>
              <a:rPr lang="zh-CN" altLang="en-US">
                <a:latin typeface="Arial" panose="020B0604020202020204" pitchFamily="34" charset="0"/>
              </a:rPr>
              <a:t>盒</a:t>
            </a:r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fd62d165e39a05e8b992103c3f96df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75" y="61595"/>
            <a:ext cx="4040505" cy="310578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609600"/>
          </a:effectLst>
        </p:spPr>
      </p:pic>
      <p:pic>
        <p:nvPicPr>
          <p:cNvPr id="5" name="图片 4" descr="1c910bf07e7b034034d5576346925b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2555" y="-6350"/>
            <a:ext cx="3169285" cy="3174365"/>
          </a:xfrm>
          <a:prstGeom prst="rect">
            <a:avLst/>
          </a:prstGeom>
          <a:effectLst>
            <a:softEdge rad="546100"/>
          </a:effectLst>
        </p:spPr>
      </p:pic>
      <p:sp>
        <p:nvSpPr>
          <p:cNvPr id="6" name="文本框 5"/>
          <p:cNvSpPr txBox="1"/>
          <p:nvPr/>
        </p:nvSpPr>
        <p:spPr>
          <a:xfrm>
            <a:off x="4419600" y="577850"/>
            <a:ext cx="19380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辛菲舒注射液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241165" y="1289685"/>
            <a:ext cx="4885055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主要成分：尼可刹米、硫酸卡那霉素、二甲弗林、双嘧达莫等。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主要用途：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主要用于感染疾病犬因心肺衰竭导致的呼吸减退，心跳减慢，体温偏低及危重病例的紧急救命。常见于犬不吃食物，精神萎靡，体温偏低，生命体征异常。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34340" y="3672840"/>
            <a:ext cx="181927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用法用量：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肌肉或者皮下注射；每</a:t>
            </a:r>
            <a:r>
              <a:rPr lang="en-US" altLang="zh-CN"/>
              <a:t>KG</a:t>
            </a:r>
            <a:r>
              <a:rPr lang="zh-CN" altLang="en-US"/>
              <a:t>体重</a:t>
            </a:r>
            <a:r>
              <a:rPr lang="en-US" altLang="zh-CN"/>
              <a:t>0.1-0.2ml</a:t>
            </a:r>
            <a:r>
              <a:rPr lang="zh-CN" altLang="en-US"/>
              <a:t>；一日</a:t>
            </a:r>
            <a:r>
              <a:rPr lang="en-US" altLang="zh-CN"/>
              <a:t>1-2</a:t>
            </a:r>
            <a:r>
              <a:rPr lang="zh-CN" altLang="en-US"/>
              <a:t>次，连用</a:t>
            </a:r>
            <a:r>
              <a:rPr lang="en-US" altLang="zh-CN"/>
              <a:t>3-5</a:t>
            </a:r>
            <a:r>
              <a:rPr lang="zh-CN" altLang="en-US"/>
              <a:t>日。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880360" y="4289425"/>
            <a:ext cx="6430645" cy="2584450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产品特点：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1</a:t>
            </a:r>
            <a:r>
              <a:rPr lang="zh-CN" altLang="en-US"/>
              <a:t>、</a:t>
            </a:r>
            <a:r>
              <a:rPr lang="zh-CN" altLang="en-US" b="1"/>
              <a:t>对于宠物因疾病导致的顽固性不吃食有特效（低烧有特效）</a:t>
            </a:r>
            <a:endParaRPr lang="zh-CN" altLang="en-US" b="1"/>
          </a:p>
          <a:p>
            <a:pPr fontAlgn="auto">
              <a:lnSpc>
                <a:spcPct val="150000"/>
              </a:lnSpc>
            </a:pPr>
            <a:r>
              <a:rPr lang="en-US" altLang="zh-CN"/>
              <a:t>2</a:t>
            </a:r>
            <a:r>
              <a:rPr lang="zh-CN" altLang="en-US"/>
              <a:t>、对于因心肺功能衰竭导致的体温偏低有恢复作用。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3</a:t>
            </a:r>
            <a:r>
              <a:rPr lang="zh-CN" altLang="en-US"/>
              <a:t>、对于菌血症，毒性症引起的皮肤变色有恢复治疗作用。（宠物感冒引起的黄鼻头有特效）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4</a:t>
            </a:r>
            <a:r>
              <a:rPr lang="zh-CN" altLang="en-US"/>
              <a:t>、毒副作用小无残留。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9341485" y="5185410"/>
            <a:ext cx="25114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包装规格：</a:t>
            </a:r>
            <a:r>
              <a:rPr lang="en-US" altLang="zh-CN"/>
              <a:t>2ml/</a:t>
            </a:r>
            <a:r>
              <a:rPr lang="zh-CN" altLang="en-US"/>
              <a:t>瓶</a:t>
            </a:r>
            <a:r>
              <a:rPr lang="zh-CN" altLang="en-US">
                <a:latin typeface="Arial" panose="020B0604020202020204" pitchFamily="34" charset="0"/>
              </a:rPr>
              <a:t>×</a:t>
            </a:r>
            <a:r>
              <a:rPr lang="en-US" altLang="zh-CN">
                <a:latin typeface="Arial" panose="020B0604020202020204" pitchFamily="34" charset="0"/>
              </a:rPr>
              <a:t>10</a:t>
            </a:r>
            <a:r>
              <a:rPr lang="zh-CN" altLang="en-US">
                <a:latin typeface="Arial" panose="020B0604020202020204" pitchFamily="34" charset="0"/>
              </a:rPr>
              <a:t>瓶</a:t>
            </a:r>
            <a:r>
              <a:rPr lang="en-US" altLang="zh-CN">
                <a:latin typeface="Arial" panose="020B0604020202020204" pitchFamily="34" charset="0"/>
              </a:rPr>
              <a:t>/</a:t>
            </a:r>
            <a:r>
              <a:rPr lang="zh-CN" altLang="en-US">
                <a:latin typeface="Arial" panose="020B0604020202020204" pitchFamily="34" charset="0"/>
              </a:rPr>
              <a:t>盒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" name="爆炸形 1 1"/>
          <p:cNvSpPr/>
          <p:nvPr/>
        </p:nvSpPr>
        <p:spPr>
          <a:xfrm>
            <a:off x="9341485" y="3010535"/>
            <a:ext cx="2721610" cy="219456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0006330" y="3742055"/>
            <a:ext cx="1413510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体温低于</a:t>
            </a:r>
            <a:r>
              <a:rPr lang="en-US" altLang="zh-CN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</a:t>
            </a: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度禁用！！</a:t>
            </a: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414d55ddea7ed6b378c92cb06090f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525" y="-17780"/>
            <a:ext cx="3380105" cy="333692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254000"/>
          </a:effectLst>
        </p:spPr>
      </p:pic>
      <p:pic>
        <p:nvPicPr>
          <p:cNvPr id="5" name="图片 4" descr="1c910bf07e7b034034d5576346925b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0" y="-17780"/>
            <a:ext cx="2656840" cy="3072765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6" name="文本框 5"/>
          <p:cNvSpPr txBox="1"/>
          <p:nvPr/>
        </p:nvSpPr>
        <p:spPr>
          <a:xfrm>
            <a:off x="3944620" y="433705"/>
            <a:ext cx="29070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双黄连注射液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370580" y="802005"/>
            <a:ext cx="580453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成分：金银花、连翘、黄芩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作用用途：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清热解毒，清宣风热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用于外感风热引起的发热、咳嗽、咽痛。用于急性病毒性感冒，适用于病毒及细菌感染的上呼吸道感染、肺炎、扁桃体炎、咽炎、咳嗽流鼻涕等。</a:t>
            </a:r>
            <a:endParaRPr lang="zh-CN" altLang="en-US"/>
          </a:p>
          <a:p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94970" y="3736340"/>
            <a:ext cx="172085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用法用量：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肌肉或皮下注射，每</a:t>
            </a:r>
            <a:r>
              <a:rPr lang="en-US" altLang="zh-CN"/>
              <a:t>KG</a:t>
            </a:r>
            <a:r>
              <a:rPr lang="zh-CN" altLang="en-US"/>
              <a:t>体重</a:t>
            </a:r>
            <a:r>
              <a:rPr lang="en-US" altLang="zh-CN"/>
              <a:t>0.1-0.2ml</a:t>
            </a:r>
            <a:r>
              <a:rPr lang="zh-CN" altLang="en-US"/>
              <a:t>，一日两次。</a:t>
            </a:r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897380" y="3420110"/>
            <a:ext cx="9371330" cy="3415030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spPr>
        <p:txBody>
          <a:bodyPr wrap="square" rtlCol="0">
            <a:spAutoFit/>
          </a:bodyPr>
          <a:p>
            <a:pPr indent="355600" fontAlgn="auto">
              <a:lnSpc>
                <a:spcPct val="150000"/>
              </a:lnSpc>
            </a:pP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产品特点：用于外感风热引起的发热、咳嗽、咽痛。用于急性病毒性感冒，适用于病毒及细菌感染的上呼吸道感染、肺炎、扁桃体炎、咽炎、咳嗽流涕等。</a:t>
            </a:r>
            <a:endParaRPr lang="zh-CN" altLang="en-US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355600" fontAlgn="auto">
              <a:lnSpc>
                <a:spcPct val="150000"/>
              </a:lnSpc>
            </a:pP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a.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抗菌作用：特别对抗生素耐药的临床致病菌有极佳效果。</a:t>
            </a:r>
            <a:endParaRPr lang="zh-CN" altLang="en-US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355600" fontAlgn="auto">
              <a:lnSpc>
                <a:spcPct val="150000"/>
              </a:lnSpc>
            </a:pP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b.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抗病毒作用：呼吸道病毒、流感病毒有明显的抑制作用。</a:t>
            </a:r>
            <a:endParaRPr lang="zh-CN" altLang="en-US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355600" fontAlgn="auto">
              <a:lnSpc>
                <a:spcPct val="150000"/>
              </a:lnSpc>
            </a:pP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c.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抑制脓毒血症：通过中和</a:t>
            </a: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Gˉ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杆菌释放的内毒素，明显的抑制内毒素引起的脓毒败血症的发生。</a:t>
            </a:r>
            <a:endParaRPr lang="zh-CN" altLang="en-US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355600" fontAlgn="auto">
              <a:lnSpc>
                <a:spcPct val="150000"/>
              </a:lnSpc>
            </a:pP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d.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解热抗炎作用：通过降低感染过程中致炎物质的释放，迅速达到解热、抗炎、退烧作用。</a:t>
            </a:r>
            <a:endParaRPr lang="zh-CN" altLang="en-US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268710" y="3973830"/>
            <a:ext cx="79121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包装规格：</a:t>
            </a:r>
            <a:r>
              <a:rPr lang="en-US" altLang="zh-CN">
                <a:sym typeface="+mn-ea"/>
              </a:rPr>
              <a:t>2ml/</a:t>
            </a:r>
            <a:r>
              <a:rPr lang="zh-CN" altLang="en-US">
                <a:sym typeface="+mn-ea"/>
              </a:rPr>
              <a:t>瓶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×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10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瓶</a:t>
            </a:r>
            <a:r>
              <a:rPr lang="en-US" altLang="zh-CN">
                <a:latin typeface="Arial" panose="020B0604020202020204" pitchFamily="34" charset="0"/>
                <a:sym typeface="+mn-ea"/>
              </a:rPr>
              <a:t>/</a:t>
            </a:r>
            <a:r>
              <a:rPr lang="zh-CN" altLang="en-US">
                <a:latin typeface="Arial" panose="020B0604020202020204" pitchFamily="34" charset="0"/>
                <a:sym typeface="+mn-ea"/>
              </a:rPr>
              <a:t>盒</a:t>
            </a:r>
            <a:endParaRPr lang="zh-CN" altLang="en-US">
              <a:latin typeface="Arial" panose="020B0604020202020204" pitchFamily="34" charset="0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9bf1b8d71cad8b4958e1e0fcefdd5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70" y="17780"/>
            <a:ext cx="4006850" cy="357822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  <a:softEdge rad="304800"/>
          </a:effectLst>
        </p:spPr>
      </p:pic>
      <p:pic>
        <p:nvPicPr>
          <p:cNvPr id="5" name="图片 4" descr="1c910bf07e7b034034d5576346925b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9420" y="17780"/>
            <a:ext cx="2845435" cy="2850515"/>
          </a:xfrm>
          <a:prstGeom prst="rect">
            <a:avLst/>
          </a:prstGeom>
          <a:effectLst>
            <a:softEdge rad="584200"/>
          </a:effectLst>
        </p:spPr>
      </p:pic>
      <p:sp>
        <p:nvSpPr>
          <p:cNvPr id="6" name="文本框 5"/>
          <p:cNvSpPr txBox="1"/>
          <p:nvPr/>
        </p:nvSpPr>
        <p:spPr>
          <a:xfrm>
            <a:off x="4017645" y="377190"/>
            <a:ext cx="19475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瑞忒壮</a:t>
            </a:r>
            <a:endParaRPr lang="zh-CN" altLang="en-US"/>
          </a:p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796665" y="871220"/>
            <a:ext cx="532955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主要成分：维生素</a:t>
            </a:r>
            <a:r>
              <a:rPr lang="en-US" altLang="zh-CN"/>
              <a:t>B1</a:t>
            </a:r>
            <a:r>
              <a:rPr lang="zh-CN" altLang="en-US"/>
              <a:t>，维生素</a:t>
            </a:r>
            <a:r>
              <a:rPr lang="en-US" altLang="zh-CN"/>
              <a:t>B2</a:t>
            </a:r>
            <a:r>
              <a:rPr lang="zh-CN" altLang="en-US"/>
              <a:t>，维生素</a:t>
            </a:r>
            <a:r>
              <a:rPr lang="en-US" altLang="zh-CN"/>
              <a:t>B6</a:t>
            </a:r>
            <a:r>
              <a:rPr lang="zh-CN" altLang="en-US"/>
              <a:t>，维生素</a:t>
            </a:r>
            <a:r>
              <a:rPr lang="en-US" altLang="zh-CN"/>
              <a:t>B12</a:t>
            </a:r>
            <a:r>
              <a:rPr lang="zh-CN" altLang="en-US"/>
              <a:t>，布他磷等。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865880" y="1701800"/>
            <a:ext cx="5645785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功能主治：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1</a:t>
            </a:r>
            <a:r>
              <a:rPr lang="zh-CN" altLang="en-US"/>
              <a:t>、快速给发病犬猫补充维生素、能量，快速康复。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2</a:t>
            </a:r>
            <a:r>
              <a:rPr lang="zh-CN" altLang="en-US"/>
              <a:t>、犬猫长期厌食，皮毛不光亮的现象彻底改善。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3</a:t>
            </a:r>
            <a:r>
              <a:rPr lang="zh-CN" altLang="en-US"/>
              <a:t>、提升犬猫精神状态，促进肝脏代谢，降低犬猫应激，减轻疾病引起疲劳。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4</a:t>
            </a:r>
            <a:r>
              <a:rPr lang="zh-CN" altLang="en-US"/>
              <a:t>、参与必须氨基酸和蛋白质的生物合成，促进红细胞的发育和成熟。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464185" y="3596005"/>
            <a:ext cx="1878965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用法用量：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肌肉或皮下注射；一次量，犬每公斤</a:t>
            </a:r>
            <a:r>
              <a:rPr lang="en-US" altLang="zh-CN"/>
              <a:t>0.1-0.2ml</a:t>
            </a:r>
            <a:r>
              <a:rPr lang="zh-CN" altLang="en-US"/>
              <a:t>；猫每公斤体重</a:t>
            </a:r>
            <a:r>
              <a:rPr lang="en-US" altLang="zh-CN"/>
              <a:t>0.1ml</a:t>
            </a:r>
            <a:r>
              <a:rPr lang="zh-CN" altLang="en-US"/>
              <a:t>，每日一次，连用</a:t>
            </a:r>
            <a:r>
              <a:rPr lang="en-US" altLang="zh-CN"/>
              <a:t>3-5</a:t>
            </a:r>
            <a:r>
              <a:rPr lang="zh-CN" altLang="en-US"/>
              <a:t>天。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3409315" y="4718050"/>
            <a:ext cx="6457950" cy="1753235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/>
              <a:t>1</a:t>
            </a:r>
            <a:r>
              <a:rPr lang="zh-CN" altLang="en-US"/>
              <a:t>、用量少、性价比极高。每公斤</a:t>
            </a:r>
            <a:r>
              <a:rPr lang="en-US" altLang="zh-CN"/>
              <a:t>0.1-0.2ml</a:t>
            </a:r>
            <a:r>
              <a:rPr lang="zh-CN" altLang="en-US"/>
              <a:t>的注射量对应一支可以打</a:t>
            </a:r>
            <a:r>
              <a:rPr lang="en-US" altLang="zh-CN"/>
              <a:t>10-20</a:t>
            </a:r>
            <a:r>
              <a:rPr lang="zh-CN" altLang="en-US"/>
              <a:t>公斤体重，对应</a:t>
            </a: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一公斤体重成本</a:t>
            </a:r>
            <a:r>
              <a:rPr lang="en-US" altLang="zh-CN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0.3-0.6</a:t>
            </a: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元</a:t>
            </a:r>
            <a:r>
              <a:rPr lang="zh-CN" altLang="en-US"/>
              <a:t>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2</a:t>
            </a:r>
            <a:r>
              <a:rPr lang="zh-CN" altLang="en-US"/>
              <a:t>、加入了</a:t>
            </a:r>
            <a:r>
              <a:rPr lang="en-US" altLang="zh-CN"/>
              <a:t>B1</a:t>
            </a:r>
            <a:r>
              <a:rPr lang="zh-CN" altLang="en-US"/>
              <a:t>、</a:t>
            </a:r>
            <a:r>
              <a:rPr lang="en-US" altLang="zh-CN"/>
              <a:t>B6</a:t>
            </a:r>
            <a:r>
              <a:rPr lang="zh-CN" altLang="en-US"/>
              <a:t>、</a:t>
            </a: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三磷三腺苷（直接利用的高能化合物）</a:t>
            </a:r>
            <a:r>
              <a:rPr lang="zh-CN" altLang="en-US"/>
              <a:t>，体能恢复更迅速！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10388600" y="5384800"/>
            <a:ext cx="1601470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包装规格：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en-US" altLang="zh-CN"/>
              <a:t>2ml/</a:t>
            </a:r>
            <a:r>
              <a:rPr lang="zh-CN" altLang="en-US"/>
              <a:t>瓶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瓶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盒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闪电形 1"/>
          <p:cNvSpPr/>
          <p:nvPr/>
        </p:nvSpPr>
        <p:spPr>
          <a:xfrm>
            <a:off x="9446260" y="2380615"/>
            <a:ext cx="2728595" cy="359981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0438765" y="3849370"/>
            <a:ext cx="7905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实惠</a:t>
            </a:r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0774045" y="4718050"/>
            <a:ext cx="10058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体能棒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9837420" y="2818130"/>
            <a:ext cx="9366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试试瑞忒壮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4893</Words>
  <Application>WPS 演示</Application>
  <PresentationFormat>宽屏</PresentationFormat>
  <Paragraphs>277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Arial</vt:lpstr>
      <vt:lpstr>宋体</vt:lpstr>
      <vt:lpstr>Wingdings</vt:lpstr>
      <vt:lpstr>ＤＦ中太楷書体</vt:lpstr>
      <vt:lpstr>楷体</vt:lpstr>
      <vt:lpstr>微软雅黑</vt:lpstr>
      <vt:lpstr>Calibri</vt:lpstr>
      <vt:lpstr>Arial Unicode MS</vt:lpstr>
      <vt:lpstr>Office 主题</vt:lpstr>
      <vt:lpstr>德国瑞沃特产品介绍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19</cp:revision>
  <dcterms:created xsi:type="dcterms:W3CDTF">2020-10-29T00:19:00Z</dcterms:created>
  <dcterms:modified xsi:type="dcterms:W3CDTF">2020-11-03T07:59:16Z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2052-11.1.0.9208</vt:lpwstr>
  </property>
</Properties>
</file>